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56" r:id="rId2"/>
    <p:sldId id="258" r:id="rId3"/>
    <p:sldId id="259" r:id="rId4"/>
    <p:sldId id="260" r:id="rId5"/>
    <p:sldId id="261" r:id="rId6"/>
    <p:sldId id="262" r:id="rId7"/>
    <p:sldId id="263" r:id="rId8"/>
    <p:sldId id="264" r:id="rId9"/>
    <p:sldId id="265" r:id="rId10"/>
    <p:sldId id="268" r:id="rId11"/>
    <p:sldId id="266" r:id="rId12"/>
    <p:sldId id="269" r:id="rId13"/>
    <p:sldId id="271" r:id="rId14"/>
    <p:sldId id="272" r:id="rId15"/>
    <p:sldId id="273" r:id="rId16"/>
    <p:sldId id="274" r:id="rId17"/>
    <p:sldId id="291" r:id="rId18"/>
    <p:sldId id="275" r:id="rId19"/>
    <p:sldId id="276" r:id="rId20"/>
    <p:sldId id="290" r:id="rId21"/>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87" d="100"/>
          <a:sy n="87" d="100"/>
        </p:scale>
        <p:origin x="-1464" y="-84"/>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DA2F2148-0BE3-4D1A-961E-09DE8A85F835}" type="datetimeFigureOut">
              <a:rPr lang="en-US" smtClean="0"/>
              <a:t>9/12/2017</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6C0D6D1C-BC78-4EDC-B85B-819F653B7903}" type="slidenum">
              <a:rPr lang="en-US" smtClean="0"/>
              <a:t>‹#›</a:t>
            </a:fld>
            <a:endParaRPr lang="en-US"/>
          </a:p>
        </p:txBody>
      </p:sp>
    </p:spTree>
    <p:extLst>
      <p:ext uri="{BB962C8B-B14F-4D97-AF65-F5344CB8AC3E}">
        <p14:creationId xmlns:p14="http://schemas.microsoft.com/office/powerpoint/2010/main" val="2104110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3FD7F6A3-71AE-4286-B274-70D2888895D3}" type="datetimeFigureOut">
              <a:rPr lang="en-US" smtClean="0"/>
              <a:t>9/12/2017</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CEE7A5C8-18B2-473A-B567-30836B846564}" type="slidenum">
              <a:rPr lang="en-US" smtClean="0"/>
              <a:t>‹#›</a:t>
            </a:fld>
            <a:endParaRPr lang="en-US"/>
          </a:p>
        </p:txBody>
      </p:sp>
    </p:spTree>
    <p:extLst>
      <p:ext uri="{BB962C8B-B14F-4D97-AF65-F5344CB8AC3E}">
        <p14:creationId xmlns:p14="http://schemas.microsoft.com/office/powerpoint/2010/main" val="1686017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6</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15</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16</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18</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19</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20</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7</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8</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9</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10</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11</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12</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13</a:t>
            </a:fld>
            <a:endParaRPr lang="en-US"/>
          </a:p>
        </p:txBody>
      </p:sp>
    </p:spTree>
    <p:extLst>
      <p:ext uri="{BB962C8B-B14F-4D97-AF65-F5344CB8AC3E}">
        <p14:creationId xmlns:p14="http://schemas.microsoft.com/office/powerpoint/2010/main" val="3779354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E7A5C8-18B2-473A-B567-30836B846564}" type="slidenum">
              <a:rPr lang="en-US" smtClean="0"/>
              <a:t>14</a:t>
            </a:fld>
            <a:endParaRPr lang="en-US"/>
          </a:p>
        </p:txBody>
      </p:sp>
    </p:spTree>
    <p:extLst>
      <p:ext uri="{BB962C8B-B14F-4D97-AF65-F5344CB8AC3E}">
        <p14:creationId xmlns:p14="http://schemas.microsoft.com/office/powerpoint/2010/main" val="3779354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9/12/2017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9/12/2017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9/12/2017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0"/>
            <a:ext cx="8229600" cy="1470025"/>
          </a:xfrm>
        </p:spPr>
        <p:txBody>
          <a:bodyPr>
            <a:noAutofit/>
          </a:bodyPr>
          <a:lstStyle/>
          <a:p>
            <a:r>
              <a:rPr lang="en-US" sz="3600" b="1" dirty="0" smtClean="0"/>
              <a:t>CAMPUS LIBRARY </a:t>
            </a:r>
            <a:br>
              <a:rPr lang="en-US" sz="3600" b="1" dirty="0" smtClean="0"/>
            </a:br>
            <a:r>
              <a:rPr lang="en-US" sz="3600" b="1" dirty="0" smtClean="0"/>
              <a:t>AND</a:t>
            </a:r>
            <a:br>
              <a:rPr lang="en-US" sz="3600" b="1" dirty="0" smtClean="0"/>
            </a:br>
            <a:r>
              <a:rPr lang="en-US" sz="3600" b="1" dirty="0" smtClean="0"/>
              <a:t>LEARNING RESOURCE CENTER</a:t>
            </a:r>
            <a:endParaRPr lang="en-US" sz="3600" b="1" dirty="0"/>
          </a:p>
        </p:txBody>
      </p:sp>
      <p:sp>
        <p:nvSpPr>
          <p:cNvPr id="4" name="TextBox 3"/>
          <p:cNvSpPr txBox="1"/>
          <p:nvPr/>
        </p:nvSpPr>
        <p:spPr>
          <a:xfrm>
            <a:off x="2133600" y="152400"/>
            <a:ext cx="4419600" cy="646331"/>
          </a:xfrm>
          <a:prstGeom prst="rect">
            <a:avLst/>
          </a:prstGeom>
          <a:noFill/>
        </p:spPr>
        <p:txBody>
          <a:bodyPr wrap="square" rtlCol="0">
            <a:spAutoFit/>
          </a:bodyPr>
          <a:lstStyle/>
          <a:p>
            <a:pPr algn="ctr"/>
            <a:r>
              <a:rPr lang="en-US" dirty="0" smtClean="0">
                <a:latin typeface="Old English Text MT" pitchFamily="66" charset="0"/>
              </a:rPr>
              <a:t>Cagayan State University</a:t>
            </a:r>
          </a:p>
          <a:p>
            <a:pPr algn="ctr"/>
            <a:r>
              <a:rPr lang="en-US" dirty="0" smtClean="0">
                <a:latin typeface="Monotype Corsiva" pitchFamily="66" charset="0"/>
              </a:rPr>
              <a:t>Sanchez Mira,  Cagayan</a:t>
            </a:r>
            <a:endParaRPr lang="en-US" dirty="0">
              <a:latin typeface="Monotype Corsiva" pitchFamily="66" charset="0"/>
            </a:endParaRPr>
          </a:p>
        </p:txBody>
      </p:sp>
      <p:pic>
        <p:nvPicPr>
          <p:cNvPr id="5" name="Picture 4" descr="http://www.csu.edu.ph/images/CSUSeal600x600.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66900" y="152400"/>
            <a:ext cx="1028700" cy="790575"/>
          </a:xfrm>
          <a:prstGeom prst="rect">
            <a:avLst/>
          </a:prstGeom>
          <a:noFill/>
          <a:ln w="9525">
            <a:noFill/>
            <a:miter lim="800000"/>
            <a:headEnd/>
            <a:tailEnd/>
          </a:ln>
        </p:spPr>
      </p:pic>
    </p:spTree>
    <p:extLst>
      <p:ext uri="{BB962C8B-B14F-4D97-AF65-F5344CB8AC3E}">
        <p14:creationId xmlns:p14="http://schemas.microsoft.com/office/powerpoint/2010/main" val="1537785790"/>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477794" cy="838200"/>
          </a:xfrm>
        </p:spPr>
        <p:txBody>
          <a:bodyPr>
            <a:noAutofit/>
          </a:bodyPr>
          <a:lstStyle/>
          <a:p>
            <a:pPr algn="ctr"/>
            <a:r>
              <a:rPr lang="en-US" sz="4800" dirty="0" smtClean="0">
                <a:latin typeface="Copperplate Gothic Bold" pitchFamily="34" charset="0"/>
              </a:rPr>
              <a:t>Borrowing procedures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828800"/>
            <a:ext cx="8763000" cy="4724400"/>
          </a:xfrm>
        </p:spPr>
        <p:txBody>
          <a:bodyPr>
            <a:normAutofit/>
          </a:bodyPr>
          <a:lstStyle/>
          <a:p>
            <a:pPr algn="just">
              <a:buBlip>
                <a:blip r:embed="rId3"/>
              </a:buBlip>
            </a:pPr>
            <a:r>
              <a:rPr lang="en-US" sz="4400" dirty="0" smtClean="0">
                <a:solidFill>
                  <a:srgbClr val="0070C0"/>
                </a:solidFill>
                <a:latin typeface="Arial Rounded MT Bold" pitchFamily="34" charset="0"/>
              </a:rPr>
              <a:t> </a:t>
            </a:r>
            <a:r>
              <a:rPr lang="en-US" sz="4400" dirty="0" smtClean="0">
                <a:latin typeface="Arial Rounded MT Bold" pitchFamily="34" charset="0"/>
              </a:rPr>
              <a:t>Research ,materials like theses, case studies, narrative reports and portfolios are for inside reading only.</a:t>
            </a:r>
            <a:endParaRPr lang="en-US" sz="5400" dirty="0" smtClean="0">
              <a:latin typeface="Arial Rounded MT Bold" pitchFamily="34" charset="0"/>
            </a:endParaRPr>
          </a:p>
          <a:p>
            <a:pPr marL="0" indent="0" algn="just">
              <a:buNone/>
            </a:pPr>
            <a:endParaRPr lang="en-US" sz="4800" dirty="0">
              <a:solidFill>
                <a:srgbClr val="FF000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380931311"/>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477794" cy="838200"/>
          </a:xfrm>
        </p:spPr>
        <p:txBody>
          <a:bodyPr>
            <a:noAutofit/>
          </a:bodyPr>
          <a:lstStyle/>
          <a:p>
            <a:pPr algn="ctr"/>
            <a:r>
              <a:rPr lang="en-US" sz="4800" dirty="0" smtClean="0">
                <a:latin typeface="Copperplate Gothic Bold" pitchFamily="34" charset="0"/>
              </a:rPr>
              <a:t>Fines and Penalties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828800"/>
            <a:ext cx="8763000" cy="4724400"/>
          </a:xfrm>
        </p:spPr>
        <p:txBody>
          <a:bodyPr>
            <a:normAutofit fontScale="92500" lnSpcReduction="10000"/>
          </a:bodyPr>
          <a:lstStyle/>
          <a:p>
            <a:pPr algn="just">
              <a:buBlip>
                <a:blip r:embed="rId3"/>
              </a:buBlip>
            </a:pPr>
            <a:r>
              <a:rPr lang="en-US" sz="4400" dirty="0" smtClean="0">
                <a:solidFill>
                  <a:srgbClr val="0070C0"/>
                </a:solidFill>
                <a:latin typeface="Arial Rounded MT Bold" pitchFamily="34" charset="0"/>
              </a:rPr>
              <a:t> </a:t>
            </a:r>
            <a:r>
              <a:rPr lang="en-US" sz="4400" dirty="0" smtClean="0">
                <a:latin typeface="Arial Rounded MT Bold" pitchFamily="34" charset="0"/>
              </a:rPr>
              <a:t>A student who fails to return a borrowed book within the specified time shall be charged with a fine of P5.00 per hour for every overdue.</a:t>
            </a:r>
          </a:p>
          <a:p>
            <a:pPr algn="just">
              <a:buBlip>
                <a:blip r:embed="rId3"/>
              </a:buBlip>
            </a:pPr>
            <a:r>
              <a:rPr lang="en-US" sz="4400" dirty="0">
                <a:latin typeface="Arial Rounded MT Bold" pitchFamily="34" charset="0"/>
              </a:rPr>
              <a:t> </a:t>
            </a:r>
            <a:r>
              <a:rPr lang="en-US" sz="4400" dirty="0" smtClean="0">
                <a:latin typeface="Arial Rounded MT Bold" pitchFamily="34" charset="0"/>
              </a:rPr>
              <a:t>Each borrower is held responsible for all books and other reading materials.</a:t>
            </a:r>
            <a:endParaRPr lang="en-US" sz="5400" dirty="0" smtClean="0">
              <a:latin typeface="Arial Rounded MT Bold" pitchFamily="34" charset="0"/>
            </a:endParaRPr>
          </a:p>
          <a:p>
            <a:pPr marL="0" indent="0" algn="just">
              <a:buNone/>
            </a:pPr>
            <a:endParaRPr lang="en-US" sz="4800" dirty="0">
              <a:solidFill>
                <a:srgbClr val="FF000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2540063195"/>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53"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2000"/>
                                        <p:tgtEl>
                                          <p:spTgt spid="3">
                                            <p:txEl>
                                              <p:pRg st="0" end="0"/>
                                            </p:txEl>
                                          </p:spTgt>
                                        </p:tgtEl>
                                      </p:cBhvr>
                                    </p:animEffect>
                                  </p:childTnLst>
                                </p:cTn>
                              </p:par>
                            </p:childTnLst>
                          </p:cTn>
                        </p:par>
                        <p:par>
                          <p:cTn id="14" fill="hold">
                            <p:stCondLst>
                              <p:cond delay="3500"/>
                            </p:stCondLst>
                            <p:childTnLst>
                              <p:par>
                                <p:cTn id="15" presetID="53" presetClass="entr" presetSubtype="16"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477794" cy="838200"/>
          </a:xfrm>
        </p:spPr>
        <p:txBody>
          <a:bodyPr>
            <a:noAutofit/>
          </a:bodyPr>
          <a:lstStyle/>
          <a:p>
            <a:pPr algn="ctr"/>
            <a:r>
              <a:rPr lang="en-US" sz="4800" dirty="0" smtClean="0">
                <a:latin typeface="Copperplate Gothic Bold" pitchFamily="34" charset="0"/>
              </a:rPr>
              <a:t>Fines and Penalties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828800"/>
            <a:ext cx="8763000" cy="4724400"/>
          </a:xfrm>
        </p:spPr>
        <p:txBody>
          <a:bodyPr>
            <a:normAutofit/>
          </a:bodyPr>
          <a:lstStyle/>
          <a:p>
            <a:pPr algn="just">
              <a:buBlip>
                <a:blip r:embed="rId3"/>
              </a:buBlip>
            </a:pPr>
            <a:r>
              <a:rPr lang="en-US" sz="4400" dirty="0" smtClean="0">
                <a:solidFill>
                  <a:srgbClr val="0070C0"/>
                </a:solidFill>
                <a:latin typeface="Arial Rounded MT Bold" pitchFamily="34" charset="0"/>
              </a:rPr>
              <a:t> </a:t>
            </a:r>
            <a:r>
              <a:rPr lang="en-US" sz="4400" dirty="0" smtClean="0">
                <a:latin typeface="Arial Rounded MT Bold" pitchFamily="34" charset="0"/>
              </a:rPr>
              <a:t>Tearing, damaging or mutilating any material from the library requires total replacement or payment from  the violator.</a:t>
            </a:r>
            <a:endParaRPr lang="en-US" sz="5400" dirty="0" smtClean="0">
              <a:latin typeface="Arial Rounded MT Bold" pitchFamily="34" charset="0"/>
            </a:endParaRPr>
          </a:p>
          <a:p>
            <a:pPr marL="0" indent="0" algn="just">
              <a:buNone/>
            </a:pPr>
            <a:endParaRPr lang="en-US" sz="4800" dirty="0">
              <a:solidFill>
                <a:srgbClr val="FF000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3660537342"/>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477794" cy="838200"/>
          </a:xfrm>
        </p:spPr>
        <p:txBody>
          <a:bodyPr>
            <a:noAutofit/>
          </a:bodyPr>
          <a:lstStyle/>
          <a:p>
            <a:pPr algn="ctr"/>
            <a:r>
              <a:rPr lang="en-US" sz="4800" dirty="0" smtClean="0">
                <a:latin typeface="Copperplate Gothic Bold" pitchFamily="34" charset="0"/>
              </a:rPr>
              <a:t>LIBRARY SERVICES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676400"/>
            <a:ext cx="8763000" cy="5029200"/>
          </a:xfrm>
        </p:spPr>
        <p:txBody>
          <a:bodyPr>
            <a:normAutofit/>
          </a:bodyPr>
          <a:lstStyle/>
          <a:p>
            <a:pPr algn="just">
              <a:buFont typeface="Wingdings" panose="05000000000000000000" pitchFamily="2" charset="2"/>
              <a:buChar char="v"/>
            </a:pPr>
            <a:r>
              <a:rPr lang="en-US" sz="4800" dirty="0" smtClean="0">
                <a:solidFill>
                  <a:srgbClr val="FF0000"/>
                </a:solidFill>
                <a:latin typeface="Arial Rounded MT Bold" pitchFamily="34" charset="0"/>
              </a:rPr>
              <a:t>	</a:t>
            </a:r>
            <a:r>
              <a:rPr lang="en-US" sz="4800" b="1" dirty="0" smtClean="0">
                <a:solidFill>
                  <a:srgbClr val="0070C0"/>
                </a:solidFill>
                <a:latin typeface="Arial Rounded MT Bold" pitchFamily="34" charset="0"/>
              </a:rPr>
              <a:t>Reference Services</a:t>
            </a:r>
          </a:p>
          <a:p>
            <a:pPr algn="just">
              <a:buFont typeface="Wingdings" panose="05000000000000000000" pitchFamily="2" charset="2"/>
              <a:buChar char="§"/>
            </a:pPr>
            <a:r>
              <a:rPr lang="en-US" sz="4800" dirty="0" smtClean="0">
                <a:latin typeface="Arial Rounded MT Bold" pitchFamily="34" charset="0"/>
              </a:rPr>
              <a:t>Assistance to users on the use of books and other collections.</a:t>
            </a:r>
            <a:endParaRPr lang="en-US" sz="4800" dirty="0">
              <a:latin typeface="Arial Rounded MT Bold" pitchFamily="34" charset="0"/>
            </a:endParaRPr>
          </a:p>
          <a:p>
            <a:pPr marL="0" indent="0" algn="just">
              <a:buNone/>
            </a:pPr>
            <a:r>
              <a:rPr lang="en-US" sz="3600" dirty="0" smtClean="0">
                <a:solidFill>
                  <a:srgbClr val="0070C0"/>
                </a:solidFill>
                <a:latin typeface="Arial Rounded MT Bold" pitchFamily="34" charset="0"/>
              </a:rPr>
              <a:t>	</a:t>
            </a:r>
            <a:endParaRPr lang="en-US" sz="4800" dirty="0" smtClean="0">
              <a:solidFill>
                <a:srgbClr val="0070C0"/>
              </a:solidFill>
              <a:latin typeface="Arial Rounded MT Bold" pitchFamily="34" charset="0"/>
            </a:endParaRPr>
          </a:p>
          <a:p>
            <a:pPr marL="0" indent="0" algn="just">
              <a:buNone/>
            </a:pPr>
            <a:endParaRPr lang="en-US" sz="3600" dirty="0">
              <a:solidFill>
                <a:srgbClr val="0070C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3374241839"/>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up)">
                                      <p:cBhvr>
                                        <p:cTn id="2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477794" cy="838200"/>
          </a:xfrm>
        </p:spPr>
        <p:txBody>
          <a:bodyPr>
            <a:noAutofit/>
          </a:bodyPr>
          <a:lstStyle/>
          <a:p>
            <a:pPr algn="ctr"/>
            <a:r>
              <a:rPr lang="en-US" sz="4800" dirty="0" smtClean="0">
                <a:latin typeface="Copperplate Gothic Bold" pitchFamily="34" charset="0"/>
              </a:rPr>
              <a:t>Library services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752600"/>
            <a:ext cx="8763000" cy="4800600"/>
          </a:xfrm>
        </p:spPr>
        <p:txBody>
          <a:bodyPr>
            <a:normAutofit/>
          </a:bodyPr>
          <a:lstStyle/>
          <a:p>
            <a:pPr>
              <a:buFont typeface="Wingdings" panose="05000000000000000000" pitchFamily="2" charset="2"/>
              <a:buChar char="v"/>
            </a:pPr>
            <a:r>
              <a:rPr lang="en-US" sz="4800" b="1" dirty="0" smtClean="0">
                <a:solidFill>
                  <a:schemeClr val="accent1">
                    <a:lumMod val="50000"/>
                  </a:schemeClr>
                </a:solidFill>
                <a:latin typeface="Arial Rounded MT Bold" pitchFamily="34" charset="0"/>
              </a:rPr>
              <a:t>	</a:t>
            </a:r>
            <a:r>
              <a:rPr lang="en-US" sz="5200" b="1" dirty="0" smtClean="0">
                <a:solidFill>
                  <a:schemeClr val="accent2">
                    <a:lumMod val="75000"/>
                  </a:schemeClr>
                </a:solidFill>
                <a:latin typeface="Arial Rounded MT Bold" pitchFamily="34" charset="0"/>
              </a:rPr>
              <a:t>Circulation Services</a:t>
            </a:r>
            <a:endParaRPr lang="en-US" sz="5200" dirty="0" smtClean="0">
              <a:solidFill>
                <a:schemeClr val="accent2">
                  <a:lumMod val="75000"/>
                </a:schemeClr>
              </a:solidFill>
              <a:latin typeface="Arial Rounded MT Bold" pitchFamily="34" charset="0"/>
            </a:endParaRPr>
          </a:p>
          <a:p>
            <a:pPr algn="just">
              <a:buFont typeface="Wingdings" panose="05000000000000000000" pitchFamily="2" charset="2"/>
              <a:buChar char="§"/>
            </a:pPr>
            <a:r>
              <a:rPr lang="en-US" sz="4800" dirty="0" smtClean="0">
                <a:latin typeface="Arial Rounded MT Bold" pitchFamily="34" charset="0"/>
              </a:rPr>
              <a:t>Loaning and returning of books and other materials (room use and overnight use</a:t>
            </a:r>
            <a:r>
              <a:rPr lang="en-US" sz="4800" dirty="0" smtClean="0">
                <a:latin typeface="Arial Rounded MT Bold" pitchFamily="34" charset="0"/>
              </a:rPr>
              <a:t>)</a:t>
            </a:r>
            <a:endParaRPr lang="en-US" sz="4800" dirty="0" smtClean="0">
              <a:latin typeface="Arial Rounded MT Bold" pitchFamily="34" charset="0"/>
            </a:endParaRPr>
          </a:p>
          <a:p>
            <a:pPr algn="just">
              <a:buFont typeface="Wingdings" panose="05000000000000000000" pitchFamily="2" charset="2"/>
              <a:buChar char="§"/>
            </a:pPr>
            <a:r>
              <a:rPr lang="en-US" sz="4800" dirty="0" smtClean="0">
                <a:latin typeface="Arial Rounded MT Bold" pitchFamily="34" charset="0"/>
              </a:rPr>
              <a:t>Collection of overdue fines.</a:t>
            </a:r>
          </a:p>
          <a:p>
            <a:pPr algn="just">
              <a:buFont typeface="Wingdings" panose="05000000000000000000" pitchFamily="2" charset="2"/>
              <a:buChar char="§"/>
            </a:pPr>
            <a:endParaRPr lang="en-US" sz="4800" dirty="0">
              <a:solidFill>
                <a:schemeClr val="accent2">
                  <a:lumMod val="75000"/>
                </a:schemeClr>
              </a:solidFill>
              <a:latin typeface="Arial Rounded MT Bold" pitchFamily="34" charset="0"/>
            </a:endParaRPr>
          </a:p>
          <a:p>
            <a:pPr marL="0" indent="0" algn="just">
              <a:buNone/>
            </a:pPr>
            <a:endParaRPr lang="en-US" sz="4800" dirty="0">
              <a:solidFill>
                <a:srgbClr val="0070C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2919225254"/>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1" presetClass="entr" presetSubtype="0" fill="hold" grpId="0" nodeType="afterEffect">
                                  <p:stCondLst>
                                    <p:cond delay="0"/>
                                  </p:stCondLst>
                                  <p:childTnLst>
                                    <p:set>
                                      <p:cBhvr>
                                        <p:cTn id="10" dur="1" fill="hold">
                                          <p:stCondLst>
                                            <p:cond delay="174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174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174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477794" cy="838200"/>
          </a:xfrm>
        </p:spPr>
        <p:txBody>
          <a:bodyPr>
            <a:noAutofit/>
          </a:bodyPr>
          <a:lstStyle/>
          <a:p>
            <a:pPr algn="ctr"/>
            <a:r>
              <a:rPr lang="en-US" sz="4800" dirty="0" smtClean="0">
                <a:latin typeface="Copperplate Gothic Bold" pitchFamily="34" charset="0"/>
              </a:rPr>
              <a:t>Library services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752600"/>
            <a:ext cx="8763000" cy="4953000"/>
          </a:xfrm>
        </p:spPr>
        <p:txBody>
          <a:bodyPr>
            <a:normAutofit fontScale="70000" lnSpcReduction="20000"/>
          </a:bodyPr>
          <a:lstStyle/>
          <a:p>
            <a:pPr marL="960120" lvl="1" indent="-685800">
              <a:buFont typeface="Wingdings" panose="05000000000000000000" pitchFamily="2" charset="2"/>
              <a:buChar char="v"/>
            </a:pPr>
            <a:r>
              <a:rPr lang="en-US" sz="5700" b="1" dirty="0" smtClean="0">
                <a:solidFill>
                  <a:schemeClr val="accent2">
                    <a:lumMod val="75000"/>
                  </a:schemeClr>
                </a:solidFill>
                <a:latin typeface="Arial Rounded MT Bold" pitchFamily="34" charset="0"/>
              </a:rPr>
              <a:t>Library Orientation Program</a:t>
            </a:r>
          </a:p>
          <a:p>
            <a:pPr marL="960120" lvl="1" indent="-685800">
              <a:buFont typeface="Wingdings" pitchFamily="2" charset="2"/>
              <a:buChar char="§"/>
            </a:pPr>
            <a:r>
              <a:rPr lang="en-US" sz="4600" dirty="0" smtClean="0">
                <a:latin typeface="Arial Rounded MT Bold" pitchFamily="34" charset="0"/>
              </a:rPr>
              <a:t>This aims to help students better       understand the role of the library in their quest for information</a:t>
            </a:r>
            <a:r>
              <a:rPr lang="en-US" sz="5100" dirty="0" smtClean="0">
                <a:latin typeface="Arial Rounded MT Bold" pitchFamily="34" charset="0"/>
              </a:rPr>
              <a:t>.</a:t>
            </a:r>
            <a:endParaRPr lang="en-US" sz="5100" dirty="0" smtClean="0">
              <a:solidFill>
                <a:schemeClr val="accent2">
                  <a:lumMod val="75000"/>
                </a:schemeClr>
              </a:solidFill>
              <a:latin typeface="Arial Rounded MT Bold" pitchFamily="34" charset="0"/>
            </a:endParaRPr>
          </a:p>
          <a:p>
            <a:pPr marL="960120" lvl="1" indent="-685800">
              <a:buFont typeface="Wingdings" panose="05000000000000000000" pitchFamily="2" charset="2"/>
              <a:buChar char="v"/>
            </a:pPr>
            <a:r>
              <a:rPr lang="en-US" sz="5700" b="1" dirty="0" smtClean="0">
                <a:solidFill>
                  <a:schemeClr val="accent2">
                    <a:lumMod val="75000"/>
                  </a:schemeClr>
                </a:solidFill>
                <a:latin typeface="Arial Rounded MT Bold" pitchFamily="34" charset="0"/>
              </a:rPr>
              <a:t>Current Awareness Services</a:t>
            </a:r>
          </a:p>
          <a:p>
            <a:pPr marL="960120" lvl="1" indent="-685800">
              <a:buFont typeface="Wingdings" panose="05000000000000000000" pitchFamily="2" charset="2"/>
              <a:buChar char="§"/>
            </a:pPr>
            <a:r>
              <a:rPr lang="en-US" sz="4600" dirty="0" smtClean="0">
                <a:latin typeface="Arial Rounded MT Bold" pitchFamily="34" charset="0"/>
              </a:rPr>
              <a:t>Maintenance of the INFOZONE according to the monthly celebrations.</a:t>
            </a:r>
          </a:p>
          <a:p>
            <a:pPr marL="960120" lvl="1" indent="-685800">
              <a:buFont typeface="Wingdings" panose="05000000000000000000" pitchFamily="2" charset="2"/>
              <a:buChar char="§"/>
            </a:pPr>
            <a:r>
              <a:rPr lang="en-US" sz="4600" dirty="0" smtClean="0">
                <a:latin typeface="Arial Rounded MT Bold" pitchFamily="34" charset="0"/>
              </a:rPr>
              <a:t>Display of the list of new acquisitions, announcements and other library information updates.</a:t>
            </a:r>
            <a:endParaRPr lang="en-US" sz="4600" dirty="0">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3517495062"/>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477794" cy="838200"/>
          </a:xfrm>
        </p:spPr>
        <p:txBody>
          <a:bodyPr>
            <a:noAutofit/>
          </a:bodyPr>
          <a:lstStyle/>
          <a:p>
            <a:pPr algn="ctr"/>
            <a:r>
              <a:rPr lang="en-US" sz="4800" dirty="0" smtClean="0">
                <a:latin typeface="Copperplate Gothic Bold" pitchFamily="34" charset="0"/>
              </a:rPr>
              <a:t>Library services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447800"/>
            <a:ext cx="8763000" cy="5181600"/>
          </a:xfrm>
        </p:spPr>
        <p:txBody>
          <a:bodyPr>
            <a:normAutofit fontScale="92500" lnSpcReduction="20000"/>
          </a:bodyPr>
          <a:lstStyle/>
          <a:p>
            <a:pPr marL="960120" lvl="1" indent="-685800" algn="just">
              <a:buFont typeface="Wingdings" panose="05000000000000000000" pitchFamily="2" charset="2"/>
              <a:buChar char="v"/>
            </a:pPr>
            <a:r>
              <a:rPr lang="en-US" sz="4800" b="1" dirty="0" smtClean="0">
                <a:solidFill>
                  <a:schemeClr val="accent2">
                    <a:lumMod val="75000"/>
                  </a:schemeClr>
                </a:solidFill>
                <a:latin typeface="Arial Rounded MT Bold" pitchFamily="34" charset="0"/>
              </a:rPr>
              <a:t>Referral Services</a:t>
            </a:r>
          </a:p>
          <a:p>
            <a:pPr marL="960120" lvl="1" indent="-685800" algn="just">
              <a:buFont typeface="Wingdings" pitchFamily="2" charset="2"/>
              <a:buChar char="§"/>
            </a:pPr>
            <a:r>
              <a:rPr lang="en-US" sz="3800" dirty="0" smtClean="0">
                <a:latin typeface="Arial Rounded MT Bold" pitchFamily="34" charset="0"/>
              </a:rPr>
              <a:t>This service facilitates CSU library patrons securing referral letter from the librarian to use the materials of other libraries for research purposes.</a:t>
            </a:r>
            <a:endParaRPr lang="en-US" sz="3800" dirty="0" smtClean="0">
              <a:solidFill>
                <a:schemeClr val="accent2">
                  <a:lumMod val="75000"/>
                </a:schemeClr>
              </a:solidFill>
              <a:latin typeface="Arial Rounded MT Bold" pitchFamily="34" charset="0"/>
            </a:endParaRPr>
          </a:p>
          <a:p>
            <a:pPr marL="960120" lvl="1" indent="-685800" algn="just">
              <a:buFont typeface="Wingdings" panose="05000000000000000000" pitchFamily="2" charset="2"/>
              <a:buChar char="v"/>
            </a:pPr>
            <a:r>
              <a:rPr lang="en-US" sz="4800" b="1" dirty="0" smtClean="0">
                <a:solidFill>
                  <a:schemeClr val="accent2">
                    <a:lumMod val="75000"/>
                  </a:schemeClr>
                </a:solidFill>
                <a:latin typeface="Arial Rounded MT Bold" pitchFamily="34" charset="0"/>
              </a:rPr>
              <a:t>Photocopying Services</a:t>
            </a:r>
          </a:p>
          <a:p>
            <a:pPr marL="960120" lvl="1" indent="-685800" algn="just">
              <a:buFont typeface="Wingdings" pitchFamily="2" charset="2"/>
              <a:buChar char="§"/>
            </a:pPr>
            <a:r>
              <a:rPr lang="en-US" sz="3800" dirty="0" smtClean="0">
                <a:latin typeface="Arial Rounded MT Bold" pitchFamily="34" charset="0"/>
              </a:rPr>
              <a:t>Library has provided a photocopying station to facilitate easier research among its clients.</a:t>
            </a:r>
          </a:p>
          <a:p>
            <a:pPr marL="960120" lvl="1" indent="-685800" algn="just">
              <a:buFont typeface="Wingdings" panose="05000000000000000000" pitchFamily="2" charset="2"/>
              <a:buChar char="v"/>
            </a:pPr>
            <a:endParaRPr lang="en-US" sz="4800" b="1" dirty="0" smtClean="0">
              <a:solidFill>
                <a:schemeClr val="accent2">
                  <a:lumMod val="75000"/>
                </a:schemeClr>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2268160152"/>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2)">
                                      <p:cBhvr>
                                        <p:cTn id="7" dur="2000"/>
                                        <p:tgtEl>
                                          <p:spTgt spid="3">
                                            <p:txEl>
                                              <p:pRg st="0" end="0"/>
                                            </p:txEl>
                                          </p:spTgt>
                                        </p:tgtEl>
                                      </p:cBhvr>
                                    </p:animEffect>
                                  </p:childTnLst>
                                </p:cTn>
                              </p:par>
                              <p:par>
                                <p:cTn id="8" presetID="21" presetClass="entr" presetSubtype="2"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2)">
                                      <p:cBhvr>
                                        <p:cTn id="10" dur="2000"/>
                                        <p:tgtEl>
                                          <p:spTgt spid="3">
                                            <p:txEl>
                                              <p:pRg st="1" end="1"/>
                                            </p:txEl>
                                          </p:spTgt>
                                        </p:tgtEl>
                                      </p:cBhvr>
                                    </p:animEffect>
                                  </p:childTnLst>
                                </p:cTn>
                              </p:par>
                              <p:par>
                                <p:cTn id="11" presetID="21" presetClass="entr" presetSubtype="2"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2)">
                                      <p:cBhvr>
                                        <p:cTn id="13" dur="2000"/>
                                        <p:tgtEl>
                                          <p:spTgt spid="3">
                                            <p:txEl>
                                              <p:pRg st="2" end="2"/>
                                            </p:txEl>
                                          </p:spTgt>
                                        </p:tgtEl>
                                      </p:cBhvr>
                                    </p:animEffect>
                                  </p:childTnLst>
                                </p:cTn>
                              </p:par>
                              <p:par>
                                <p:cTn id="14" presetID="21" presetClass="entr" presetSubtype="2"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2)">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a:bodyPr>
          <a:lstStyle/>
          <a:p>
            <a:pPr>
              <a:buFont typeface="Wingdings" pitchFamily="2" charset="2"/>
              <a:buChar char="v"/>
            </a:pPr>
            <a:r>
              <a:rPr lang="en-US" sz="4400" b="1" dirty="0" smtClean="0">
                <a:solidFill>
                  <a:schemeClr val="accent2">
                    <a:lumMod val="75000"/>
                  </a:schemeClr>
                </a:solidFill>
                <a:latin typeface="Arial Rounded MT Bold" pitchFamily="34" charset="0"/>
              </a:rPr>
              <a:t>E-Lib/Internet Services</a:t>
            </a:r>
          </a:p>
          <a:p>
            <a:pPr>
              <a:buFont typeface="Wingdings" pitchFamily="2" charset="2"/>
              <a:buChar char="§"/>
            </a:pPr>
            <a:r>
              <a:rPr lang="en-US" sz="4000" dirty="0" smtClean="0">
                <a:latin typeface="Arial Rounded MT Bold" pitchFamily="34" charset="0"/>
              </a:rPr>
              <a:t>It refers to all the library resources that are available online through computers and databases.</a:t>
            </a:r>
          </a:p>
          <a:p>
            <a:pPr>
              <a:buFont typeface="Wingdings" pitchFamily="2" charset="2"/>
              <a:buChar char="§"/>
            </a:pPr>
            <a:r>
              <a:rPr lang="en-US" sz="4000" dirty="0" smtClean="0">
                <a:latin typeface="Arial Rounded MT Bold" pitchFamily="34" charset="0"/>
              </a:rPr>
              <a:t>A Student is allowed to use the Internet for 45 minutes a day.</a:t>
            </a:r>
          </a:p>
          <a:p>
            <a:pPr>
              <a:buFont typeface="Wingdings" pitchFamily="2" charset="2"/>
              <a:buChar char="§"/>
            </a:pPr>
            <a:endParaRPr lang="en-US" sz="4000" dirty="0"/>
          </a:p>
          <a:p>
            <a:pPr>
              <a:buFont typeface="Wingdings" pitchFamily="2" charset="2"/>
              <a:buChar char="§"/>
            </a:pPr>
            <a:endParaRPr lang="en-US" sz="4000" dirty="0" smtClean="0"/>
          </a:p>
          <a:p>
            <a:pPr>
              <a:buFont typeface="Wingdings" pitchFamily="2" charset="2"/>
              <a:buChar char="§"/>
            </a:pPr>
            <a:endParaRPr lang="en-US" dirty="0" smtClean="0"/>
          </a:p>
          <a:p>
            <a:endParaRPr lang="en-US" dirty="0"/>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
        <p:nvSpPr>
          <p:cNvPr id="6" name="Title 1"/>
          <p:cNvSpPr>
            <a:spLocks noGrp="1"/>
          </p:cNvSpPr>
          <p:nvPr>
            <p:ph type="title"/>
          </p:nvPr>
        </p:nvSpPr>
        <p:spPr>
          <a:xfrm>
            <a:off x="304800" y="762000"/>
            <a:ext cx="8477794" cy="838200"/>
          </a:xfrm>
        </p:spPr>
        <p:txBody>
          <a:bodyPr>
            <a:noAutofit/>
          </a:bodyPr>
          <a:lstStyle/>
          <a:p>
            <a:pPr algn="ctr"/>
            <a:r>
              <a:rPr lang="en-US" sz="4800" dirty="0" smtClean="0">
                <a:latin typeface="Copperplate Gothic Bold" pitchFamily="34" charset="0"/>
              </a:rPr>
              <a:t>Library services</a:t>
            </a:r>
            <a:endParaRPr lang="en-US" sz="4800" dirty="0">
              <a:latin typeface="Copperplate Gothic Bold" pitchFamily="34" charset="0"/>
            </a:endParaRPr>
          </a:p>
        </p:txBody>
      </p:sp>
    </p:spTree>
    <p:extLst>
      <p:ext uri="{BB962C8B-B14F-4D97-AF65-F5344CB8AC3E}">
        <p14:creationId xmlns:p14="http://schemas.microsoft.com/office/powerpoint/2010/main" val="2262612249"/>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477794" cy="838200"/>
          </a:xfrm>
        </p:spPr>
        <p:txBody>
          <a:bodyPr>
            <a:noAutofit/>
          </a:bodyPr>
          <a:lstStyle/>
          <a:p>
            <a:pPr algn="ctr"/>
            <a:r>
              <a:rPr lang="en-US" sz="4800" dirty="0" smtClean="0">
                <a:latin typeface="Copperplate Gothic Bold" pitchFamily="34" charset="0"/>
              </a:rPr>
              <a:t>Library Do’s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371600"/>
            <a:ext cx="8553994" cy="5334000"/>
          </a:xfrm>
        </p:spPr>
        <p:txBody>
          <a:bodyPr>
            <a:normAutofit/>
          </a:bodyPr>
          <a:lstStyle/>
          <a:p>
            <a:pPr marL="234950" lvl="1" indent="-234950" algn="just">
              <a:buFont typeface="Wingdings" pitchFamily="2" charset="2"/>
              <a:buChar char="§"/>
            </a:pPr>
            <a:r>
              <a:rPr lang="en-US" sz="3600" dirty="0" smtClean="0">
                <a:latin typeface="Arial Rounded MT Bold" pitchFamily="34" charset="0"/>
              </a:rPr>
              <a:t>Students should write their names  on the logbook upon entering the library</a:t>
            </a:r>
            <a:r>
              <a:rPr lang="en-US" sz="3600" dirty="0" smtClean="0">
                <a:latin typeface="Arial Rounded MT Bold" pitchFamily="34" charset="0"/>
              </a:rPr>
              <a:t>.</a:t>
            </a:r>
          </a:p>
          <a:p>
            <a:pPr marL="0" lvl="1" indent="0" algn="just">
              <a:buNone/>
            </a:pPr>
            <a:endParaRPr lang="en-US" sz="3600" dirty="0" smtClean="0">
              <a:latin typeface="Arial Rounded MT Bold" pitchFamily="34" charset="0"/>
            </a:endParaRPr>
          </a:p>
          <a:p>
            <a:pPr marL="234950" lvl="1" indent="-234950" algn="just">
              <a:buFont typeface="Wingdings" pitchFamily="2" charset="2"/>
              <a:buChar char="§"/>
            </a:pPr>
            <a:r>
              <a:rPr lang="en-US" sz="3600" dirty="0" smtClean="0">
                <a:latin typeface="Arial Rounded MT Bold" pitchFamily="34" charset="0"/>
              </a:rPr>
              <a:t>Bags, umbrellas and envelopes should be left on the depository area before entering the circulation and reference section.</a:t>
            </a:r>
          </a:p>
          <a:p>
            <a:pPr marL="234950" lvl="1" indent="-234950" algn="just">
              <a:buFont typeface="Wingdings" pitchFamily="2" charset="2"/>
              <a:buChar char="§"/>
            </a:pPr>
            <a:endParaRPr lang="en-US" sz="3600" dirty="0">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1777658994"/>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477794" cy="838200"/>
          </a:xfrm>
        </p:spPr>
        <p:txBody>
          <a:bodyPr>
            <a:noAutofit/>
          </a:bodyPr>
          <a:lstStyle/>
          <a:p>
            <a:pPr algn="ctr"/>
            <a:r>
              <a:rPr lang="en-US" sz="4800" dirty="0" smtClean="0">
                <a:latin typeface="Copperplate Gothic Bold" pitchFamily="34" charset="0"/>
              </a:rPr>
              <a:t>Library </a:t>
            </a:r>
            <a:r>
              <a:rPr lang="en-US" sz="4800" dirty="0" err="1" smtClean="0">
                <a:latin typeface="Copperplate Gothic Bold" pitchFamily="34" charset="0"/>
              </a:rPr>
              <a:t>Don’t’s</a:t>
            </a:r>
            <a:endParaRPr lang="en-US" sz="4800" dirty="0">
              <a:latin typeface="Copperplate Gothic Bold" pitchFamily="34" charset="0"/>
            </a:endParaRPr>
          </a:p>
        </p:txBody>
      </p:sp>
      <p:sp>
        <p:nvSpPr>
          <p:cNvPr id="3" name="Content Placeholder 2"/>
          <p:cNvSpPr>
            <a:spLocks noGrp="1"/>
          </p:cNvSpPr>
          <p:nvPr>
            <p:ph sz="quarter" idx="1"/>
          </p:nvPr>
        </p:nvSpPr>
        <p:spPr>
          <a:xfrm>
            <a:off x="419100" y="2057400"/>
            <a:ext cx="8191500" cy="3048000"/>
          </a:xfrm>
        </p:spPr>
        <p:txBody>
          <a:bodyPr>
            <a:normAutofit/>
          </a:bodyPr>
          <a:lstStyle/>
          <a:p>
            <a:pPr marL="234950" lvl="1" indent="-234950" algn="just">
              <a:buFont typeface="Wingdings" pitchFamily="2" charset="2"/>
              <a:buChar char="§"/>
            </a:pPr>
            <a:r>
              <a:rPr lang="en-US" sz="4000" dirty="0" smtClean="0">
                <a:latin typeface="Arial Rounded MT Bold" pitchFamily="34" charset="0"/>
              </a:rPr>
              <a:t>Eating, drinking, sleeping,   making noises and littering within the library and its premises is strictly prohibited.</a:t>
            </a:r>
          </a:p>
          <a:p>
            <a:pPr marL="0" lvl="1" indent="0" algn="just">
              <a:buNone/>
            </a:pPr>
            <a:endParaRPr lang="en-US" sz="4000" dirty="0" smtClean="0">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3426520646"/>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477794" cy="838200"/>
          </a:xfrm>
        </p:spPr>
        <p:txBody>
          <a:bodyPr>
            <a:noAutofit/>
          </a:bodyPr>
          <a:lstStyle/>
          <a:p>
            <a:pPr algn="ctr"/>
            <a:r>
              <a:rPr lang="en-US" sz="4800" dirty="0" smtClean="0">
                <a:latin typeface="Copperplate Gothic Bold" pitchFamily="34" charset="0"/>
              </a:rPr>
              <a:t>VISION</a:t>
            </a:r>
            <a:endParaRPr lang="en-US" sz="4800" dirty="0">
              <a:latin typeface="Copperplate Gothic Bold" pitchFamily="34" charset="0"/>
            </a:endParaRPr>
          </a:p>
        </p:txBody>
      </p:sp>
      <p:sp>
        <p:nvSpPr>
          <p:cNvPr id="3" name="Content Placeholder 2"/>
          <p:cNvSpPr>
            <a:spLocks noGrp="1"/>
          </p:cNvSpPr>
          <p:nvPr>
            <p:ph sz="quarter" idx="1"/>
          </p:nvPr>
        </p:nvSpPr>
        <p:spPr>
          <a:xfrm>
            <a:off x="228600" y="2133600"/>
            <a:ext cx="8763000" cy="3733800"/>
          </a:xfrm>
        </p:spPr>
        <p:txBody>
          <a:bodyPr>
            <a:normAutofit lnSpcReduction="10000"/>
          </a:bodyPr>
          <a:lstStyle/>
          <a:p>
            <a:pPr marL="0" indent="0" algn="just">
              <a:buNone/>
            </a:pPr>
            <a:r>
              <a:rPr lang="en-US" sz="4000" dirty="0" smtClean="0"/>
              <a:t>	The CSU Sanchez Mira Campus Library envisions being “one of the leading information providers equipped with balanced collection to aid in the dissemination of quality information toward the intellectual development of its users.</a:t>
            </a:r>
            <a:endParaRPr lang="en-US" sz="4800" dirty="0">
              <a:latin typeface="Candara"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3034812819"/>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18" presetClass="entr" presetSubtype="9"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trips(upLeft)">
                                      <p:cBhvr>
                                        <p:cTn id="11"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
        <p:nvSpPr>
          <p:cNvPr id="9" name="Title 1"/>
          <p:cNvSpPr>
            <a:spLocks noGrp="1"/>
          </p:cNvSpPr>
          <p:nvPr>
            <p:ph type="title"/>
          </p:nvPr>
        </p:nvSpPr>
        <p:spPr>
          <a:xfrm>
            <a:off x="228600" y="838200"/>
            <a:ext cx="8610600" cy="5638800"/>
          </a:xfrm>
        </p:spPr>
        <p:txBody>
          <a:bodyPr>
            <a:noAutofit/>
          </a:bodyPr>
          <a:lstStyle/>
          <a:p>
            <a:pPr algn="ctr"/>
            <a:r>
              <a:rPr lang="en-US" sz="6000" b="1" dirty="0" smtClean="0">
                <a:latin typeface="Harrington" pitchFamily="82" charset="0"/>
              </a:rPr>
              <a:t>Thank you! </a:t>
            </a:r>
            <a:br>
              <a:rPr lang="en-US" sz="6000" b="1" dirty="0" smtClean="0">
                <a:latin typeface="Harrington" pitchFamily="82" charset="0"/>
              </a:rPr>
            </a:br>
            <a:r>
              <a:rPr lang="en-US" sz="6000" b="1" dirty="0" smtClean="0">
                <a:latin typeface="Harrington" pitchFamily="82" charset="0"/>
              </a:rPr>
              <a:t>And Enjoy Your Stay Here Where You Will Become the Best that You Can Be!</a:t>
            </a:r>
            <a:br>
              <a:rPr lang="en-US" sz="6000" b="1" dirty="0" smtClean="0">
                <a:latin typeface="Harrington" pitchFamily="82" charset="0"/>
              </a:rPr>
            </a:br>
            <a:endParaRPr lang="en-US" sz="6000" b="1" dirty="0">
              <a:latin typeface="Harrington" pitchFamily="82" charset="0"/>
            </a:endParaRPr>
          </a:p>
        </p:txBody>
      </p:sp>
    </p:spTree>
    <p:extLst>
      <p:ext uri="{BB962C8B-B14F-4D97-AF65-F5344CB8AC3E}">
        <p14:creationId xmlns:p14="http://schemas.microsoft.com/office/powerpoint/2010/main" val="2240086673"/>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anim calcmode="lin" valueType="num">
                                      <p:cBhvr>
                                        <p:cTn id="10" dur="500" fill="hold"/>
                                        <p:tgtEl>
                                          <p:spTgt spid="9"/>
                                        </p:tgtEl>
                                        <p:attrNameLst>
                                          <p:attrName>ppt_x</p:attrName>
                                        </p:attrNameLst>
                                      </p:cBhvr>
                                      <p:tavLst>
                                        <p:tav tm="0">
                                          <p:val>
                                            <p:fltVal val="0.5"/>
                                          </p:val>
                                        </p:tav>
                                        <p:tav tm="100000">
                                          <p:val>
                                            <p:strVal val="#ppt_x"/>
                                          </p:val>
                                        </p:tav>
                                      </p:tavLst>
                                    </p:anim>
                                    <p:anim calcmode="lin" valueType="num">
                                      <p:cBhvr>
                                        <p:cTn id="11"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477794" cy="838200"/>
          </a:xfrm>
        </p:spPr>
        <p:txBody>
          <a:bodyPr>
            <a:noAutofit/>
          </a:bodyPr>
          <a:lstStyle/>
          <a:p>
            <a:pPr algn="ctr"/>
            <a:r>
              <a:rPr lang="en-US" sz="4800" dirty="0" smtClean="0">
                <a:latin typeface="Copperplate Gothic Bold" pitchFamily="34" charset="0"/>
              </a:rPr>
              <a:t>MISSION</a:t>
            </a:r>
            <a:endParaRPr lang="en-US" sz="4800" dirty="0">
              <a:latin typeface="Copperplate Gothic Bold" pitchFamily="34" charset="0"/>
            </a:endParaRPr>
          </a:p>
        </p:txBody>
      </p:sp>
      <p:sp>
        <p:nvSpPr>
          <p:cNvPr id="3" name="Content Placeholder 2"/>
          <p:cNvSpPr>
            <a:spLocks noGrp="1"/>
          </p:cNvSpPr>
          <p:nvPr>
            <p:ph sz="quarter" idx="1"/>
          </p:nvPr>
        </p:nvSpPr>
        <p:spPr>
          <a:xfrm>
            <a:off x="228600" y="2362200"/>
            <a:ext cx="8763000" cy="3733800"/>
          </a:xfrm>
        </p:spPr>
        <p:txBody>
          <a:bodyPr>
            <a:normAutofit/>
          </a:bodyPr>
          <a:lstStyle/>
          <a:p>
            <a:pPr marL="0" indent="0" algn="just">
              <a:buNone/>
            </a:pPr>
            <a:r>
              <a:rPr lang="en-US" sz="4000" dirty="0" smtClean="0"/>
              <a:t>	To ensure the students, faculty, administrators, and staff are effective users of ideas and information.</a:t>
            </a:r>
            <a:endParaRPr lang="en-US" sz="4800" dirty="0">
              <a:latin typeface="Candara"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972304973"/>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18" presetClass="entr" presetSubtype="3"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trips(upRight)">
                                      <p:cBhvr>
                                        <p:cTn id="11"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477794" cy="838200"/>
          </a:xfrm>
        </p:spPr>
        <p:txBody>
          <a:bodyPr>
            <a:noAutofit/>
          </a:bodyPr>
          <a:lstStyle/>
          <a:p>
            <a:pPr algn="ctr"/>
            <a:r>
              <a:rPr lang="en-US" sz="4800" dirty="0" smtClean="0">
                <a:latin typeface="Copperplate Gothic Bold" pitchFamily="34" charset="0"/>
              </a:rPr>
              <a:t>GOALS &amp; OBJECTIVES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981200"/>
            <a:ext cx="8763000" cy="4191000"/>
          </a:xfrm>
        </p:spPr>
        <p:txBody>
          <a:bodyPr>
            <a:normAutofit fontScale="92500" lnSpcReduction="10000"/>
          </a:bodyPr>
          <a:lstStyle/>
          <a:p>
            <a:pPr marL="0" indent="0" algn="just">
              <a:buNone/>
            </a:pPr>
            <a:r>
              <a:rPr lang="en-US" sz="4000" dirty="0" smtClean="0"/>
              <a:t>	</a:t>
            </a:r>
            <a:r>
              <a:rPr lang="en-US" sz="4000" dirty="0">
                <a:latin typeface="Arial Rounded MT Bold" pitchFamily="34" charset="0"/>
              </a:rPr>
              <a:t>To support and promote the use of information resources by developing and managing the collections that are relevant to the university’s curricular programs and by providing reference and information services that meet the information need of library clienteles.</a:t>
            </a: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3007579767"/>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13"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plus(in)">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477794" cy="838200"/>
          </a:xfrm>
        </p:spPr>
        <p:txBody>
          <a:bodyPr>
            <a:noAutofit/>
          </a:bodyPr>
          <a:lstStyle/>
          <a:p>
            <a:pPr algn="ctr"/>
            <a:r>
              <a:rPr lang="en-US" sz="4800" dirty="0" smtClean="0">
                <a:latin typeface="Copperplate Gothic Bold" pitchFamily="34" charset="0"/>
              </a:rPr>
              <a:t>Library hours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981200"/>
            <a:ext cx="8763000" cy="4191000"/>
          </a:xfrm>
        </p:spPr>
        <p:txBody>
          <a:bodyPr>
            <a:normAutofit/>
          </a:bodyPr>
          <a:lstStyle/>
          <a:p>
            <a:pPr marL="0" indent="0" algn="just">
              <a:buNone/>
            </a:pPr>
            <a:r>
              <a:rPr lang="en-US" sz="4000" dirty="0" smtClean="0">
                <a:solidFill>
                  <a:srgbClr val="0070C0"/>
                </a:solidFill>
                <a:latin typeface="Arial Rounded MT Bold" pitchFamily="34" charset="0"/>
              </a:rPr>
              <a:t>Monday to Friday</a:t>
            </a:r>
          </a:p>
          <a:p>
            <a:pPr marL="0" indent="0" algn="just">
              <a:buNone/>
            </a:pPr>
            <a:r>
              <a:rPr lang="en-US" sz="4000" dirty="0">
                <a:latin typeface="Arial Rounded MT Bold" pitchFamily="34" charset="0"/>
              </a:rPr>
              <a:t>	</a:t>
            </a:r>
            <a:r>
              <a:rPr lang="en-US" sz="4000" dirty="0" smtClean="0">
                <a:latin typeface="Arial Rounded MT Bold" pitchFamily="34" charset="0"/>
              </a:rPr>
              <a:t>	7:30 AM to 5:00 PM</a:t>
            </a:r>
          </a:p>
          <a:p>
            <a:pPr marL="0" indent="0" algn="just">
              <a:buNone/>
            </a:pPr>
            <a:endParaRPr lang="en-US" sz="4000" dirty="0" smtClean="0">
              <a:latin typeface="Arial Rounded MT Bold" pitchFamily="34" charset="0"/>
            </a:endParaRPr>
          </a:p>
          <a:p>
            <a:pPr marL="0" indent="0" algn="just">
              <a:buNone/>
            </a:pPr>
            <a:r>
              <a:rPr lang="en-US" sz="4000" dirty="0" smtClean="0">
                <a:solidFill>
                  <a:srgbClr val="0070C0"/>
                </a:solidFill>
                <a:latin typeface="Arial Rounded MT Bold" pitchFamily="34" charset="0"/>
              </a:rPr>
              <a:t>Saturday</a:t>
            </a:r>
          </a:p>
          <a:p>
            <a:pPr marL="0" indent="0" algn="just">
              <a:buNone/>
            </a:pPr>
            <a:r>
              <a:rPr lang="en-US" sz="4000" dirty="0">
                <a:latin typeface="Arial Rounded MT Bold" pitchFamily="34" charset="0"/>
              </a:rPr>
              <a:t>	</a:t>
            </a:r>
            <a:r>
              <a:rPr lang="en-US" sz="4000" dirty="0" smtClean="0">
                <a:latin typeface="Arial Rounded MT Bold" pitchFamily="34" charset="0"/>
              </a:rPr>
              <a:t>	8:00 AM to 12 noon</a:t>
            </a:r>
          </a:p>
          <a:p>
            <a:pPr marL="0" indent="0" algn="ctr">
              <a:buNone/>
            </a:pPr>
            <a:endParaRPr lang="en-US" sz="4000" dirty="0">
              <a:latin typeface="Arial Rounded MT Bold" pitchFamily="34" charset="0"/>
            </a:endParaRPr>
          </a:p>
          <a:p>
            <a:pPr marL="0" indent="0" algn="ctr">
              <a:buNone/>
            </a:pPr>
            <a:endParaRPr lang="en-US" sz="4800" dirty="0">
              <a:solidFill>
                <a:srgbClr val="FF000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1267922371"/>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2500"/>
                            </p:stCondLst>
                            <p:childTnLst>
                              <p:par>
                                <p:cTn id="15" presetID="42"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3500"/>
                            </p:stCondLst>
                            <p:childTnLst>
                              <p:par>
                                <p:cTn id="21" presetID="42"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4500"/>
                            </p:stCondLst>
                            <p:childTnLst>
                              <p:par>
                                <p:cTn id="27" presetID="42" presetClass="entr" presetSubtype="0"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47800"/>
            <a:ext cx="8477794" cy="838200"/>
          </a:xfrm>
        </p:spPr>
        <p:txBody>
          <a:bodyPr>
            <a:noAutofit/>
          </a:bodyPr>
          <a:lstStyle/>
          <a:p>
            <a:pPr algn="ctr"/>
            <a:r>
              <a:rPr lang="en-US" sz="4800" dirty="0" smtClean="0">
                <a:latin typeface="Copperplate Gothic Bold" pitchFamily="34" charset="0"/>
              </a:rPr>
              <a:t>How to apply for</a:t>
            </a:r>
            <a:br>
              <a:rPr lang="en-US" sz="4800" dirty="0" smtClean="0">
                <a:latin typeface="Copperplate Gothic Bold" pitchFamily="34" charset="0"/>
              </a:rPr>
            </a:br>
            <a:r>
              <a:rPr lang="en-US" sz="4800" dirty="0" smtClean="0">
                <a:latin typeface="Copperplate Gothic Bold" pitchFamily="34" charset="0"/>
              </a:rPr>
              <a:t>a library card</a:t>
            </a:r>
            <a:endParaRPr lang="en-US" sz="4800" dirty="0">
              <a:latin typeface="Copperplate Gothic Bold" pitchFamily="34" charset="0"/>
            </a:endParaRPr>
          </a:p>
        </p:txBody>
      </p:sp>
      <p:sp>
        <p:nvSpPr>
          <p:cNvPr id="3" name="Content Placeholder 2"/>
          <p:cNvSpPr>
            <a:spLocks noGrp="1"/>
          </p:cNvSpPr>
          <p:nvPr>
            <p:ph sz="quarter" idx="1"/>
          </p:nvPr>
        </p:nvSpPr>
        <p:spPr>
          <a:xfrm>
            <a:off x="228600" y="2286000"/>
            <a:ext cx="8763000" cy="4191000"/>
          </a:xfrm>
        </p:spPr>
        <p:txBody>
          <a:bodyPr>
            <a:normAutofit/>
          </a:bodyPr>
          <a:lstStyle/>
          <a:p>
            <a:pPr marL="0" indent="0" algn="just">
              <a:buNone/>
            </a:pPr>
            <a:endParaRPr lang="en-US" sz="4000" dirty="0" smtClean="0">
              <a:solidFill>
                <a:srgbClr val="0070C0"/>
              </a:solidFill>
              <a:latin typeface="Arial Rounded MT Bold" pitchFamily="34" charset="0"/>
            </a:endParaRPr>
          </a:p>
          <a:p>
            <a:pPr marL="0" indent="0" algn="just">
              <a:buNone/>
            </a:pPr>
            <a:r>
              <a:rPr lang="en-US" sz="4800" dirty="0" smtClean="0">
                <a:solidFill>
                  <a:srgbClr val="0070C0"/>
                </a:solidFill>
                <a:latin typeface="Arial Rounded MT Bold" pitchFamily="34" charset="0"/>
              </a:rPr>
              <a:t>Amount to pay – </a:t>
            </a:r>
            <a:r>
              <a:rPr lang="en-US" sz="4800" dirty="0" smtClean="0">
                <a:latin typeface="Arial Rounded MT Bold" pitchFamily="34" charset="0"/>
              </a:rPr>
              <a:t>P 80.00</a:t>
            </a:r>
          </a:p>
          <a:p>
            <a:pPr marL="0" indent="0" algn="just">
              <a:buNone/>
            </a:pPr>
            <a:endParaRPr lang="en-US" sz="4800" dirty="0">
              <a:solidFill>
                <a:srgbClr val="FF000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887236843"/>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477794" cy="838200"/>
          </a:xfrm>
        </p:spPr>
        <p:txBody>
          <a:bodyPr>
            <a:noAutofit/>
          </a:bodyPr>
          <a:lstStyle/>
          <a:p>
            <a:pPr algn="ctr"/>
            <a:r>
              <a:rPr lang="en-US" sz="4800" dirty="0" smtClean="0">
                <a:latin typeface="Copperplate Gothic Bold" pitchFamily="34" charset="0"/>
              </a:rPr>
              <a:t>Borrowing procedures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752600"/>
            <a:ext cx="8763000" cy="4724400"/>
          </a:xfrm>
        </p:spPr>
        <p:txBody>
          <a:bodyPr>
            <a:normAutofit fontScale="92500" lnSpcReduction="10000"/>
          </a:bodyPr>
          <a:lstStyle/>
          <a:p>
            <a:pPr algn="just">
              <a:buBlip>
                <a:blip r:embed="rId3"/>
              </a:buBlip>
            </a:pPr>
            <a:r>
              <a:rPr lang="en-US" sz="4000" dirty="0" smtClean="0">
                <a:solidFill>
                  <a:srgbClr val="0070C0"/>
                </a:solidFill>
                <a:latin typeface="Arial Rounded MT Bold" pitchFamily="34" charset="0"/>
              </a:rPr>
              <a:t> </a:t>
            </a:r>
            <a:r>
              <a:rPr lang="en-US" sz="4300" dirty="0" smtClean="0">
                <a:latin typeface="Arial Rounded MT Bold" pitchFamily="34" charset="0"/>
              </a:rPr>
              <a:t>To be able to borrow a book, a student must present his/her library card to Circulation Librarian.</a:t>
            </a:r>
          </a:p>
          <a:p>
            <a:pPr algn="just">
              <a:buBlip>
                <a:blip r:embed="rId3"/>
              </a:buBlip>
            </a:pPr>
            <a:r>
              <a:rPr lang="en-US" sz="4300" dirty="0">
                <a:latin typeface="Arial Rounded MT Bold" pitchFamily="34" charset="0"/>
              </a:rPr>
              <a:t> </a:t>
            </a:r>
            <a:r>
              <a:rPr lang="en-US" sz="4300" dirty="0" smtClean="0">
                <a:latin typeface="Arial Rounded MT Bold" pitchFamily="34" charset="0"/>
              </a:rPr>
              <a:t>A student is entitled to borrow two to three books at a time for inside reading and one book for overnight use.</a:t>
            </a:r>
            <a:endParaRPr lang="en-US" sz="5200" dirty="0" smtClean="0">
              <a:latin typeface="Arial Rounded MT Bold" pitchFamily="34" charset="0"/>
            </a:endParaRPr>
          </a:p>
          <a:p>
            <a:pPr marL="0" indent="0" algn="just">
              <a:buNone/>
            </a:pPr>
            <a:endParaRPr lang="en-US" sz="4800" dirty="0">
              <a:solidFill>
                <a:srgbClr val="FF000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844697051"/>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par>
                          <p:cTn id="8" fill="hold">
                            <p:stCondLst>
                              <p:cond delay="1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35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477794" cy="838200"/>
          </a:xfrm>
        </p:spPr>
        <p:txBody>
          <a:bodyPr>
            <a:noAutofit/>
          </a:bodyPr>
          <a:lstStyle/>
          <a:p>
            <a:pPr algn="ctr"/>
            <a:r>
              <a:rPr lang="en-US" sz="4800" dirty="0" smtClean="0">
                <a:latin typeface="Copperplate Gothic Bold" pitchFamily="34" charset="0"/>
              </a:rPr>
              <a:t>Borrowing procedures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828800"/>
            <a:ext cx="8763000" cy="4724400"/>
          </a:xfrm>
        </p:spPr>
        <p:txBody>
          <a:bodyPr>
            <a:normAutofit/>
          </a:bodyPr>
          <a:lstStyle/>
          <a:p>
            <a:pPr algn="just">
              <a:buBlip>
                <a:blip r:embed="rId3"/>
              </a:buBlip>
            </a:pPr>
            <a:r>
              <a:rPr lang="en-US" sz="4000" dirty="0" smtClean="0">
                <a:solidFill>
                  <a:srgbClr val="0070C0"/>
                </a:solidFill>
                <a:latin typeface="Arial Rounded MT Bold" pitchFamily="34" charset="0"/>
              </a:rPr>
              <a:t> </a:t>
            </a:r>
            <a:r>
              <a:rPr lang="en-US" sz="4300" dirty="0" smtClean="0">
                <a:latin typeface="Arial Rounded MT Bold" pitchFamily="34" charset="0"/>
              </a:rPr>
              <a:t>Books for overnight use may be borrowed at 3:00-4:45 in the afternoon. They are to be returned on or before 9 in the morning of the following school day.</a:t>
            </a:r>
            <a:endParaRPr lang="en-US" sz="5200" dirty="0" smtClean="0">
              <a:latin typeface="Arial Rounded MT Bold" pitchFamily="34" charset="0"/>
            </a:endParaRPr>
          </a:p>
          <a:p>
            <a:pPr marL="0" indent="0" algn="just">
              <a:buNone/>
            </a:pPr>
            <a:endParaRPr lang="en-US" sz="4800" dirty="0">
              <a:solidFill>
                <a:srgbClr val="FF000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2978596093"/>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477794" cy="838200"/>
          </a:xfrm>
        </p:spPr>
        <p:txBody>
          <a:bodyPr>
            <a:noAutofit/>
          </a:bodyPr>
          <a:lstStyle/>
          <a:p>
            <a:pPr algn="ctr"/>
            <a:r>
              <a:rPr lang="en-US" sz="4800" dirty="0" smtClean="0">
                <a:latin typeface="Copperplate Gothic Bold" pitchFamily="34" charset="0"/>
              </a:rPr>
              <a:t>Borrowing procedures</a:t>
            </a:r>
            <a:endParaRPr lang="en-US" sz="4800" dirty="0">
              <a:latin typeface="Copperplate Gothic Bold" pitchFamily="34" charset="0"/>
            </a:endParaRPr>
          </a:p>
        </p:txBody>
      </p:sp>
      <p:sp>
        <p:nvSpPr>
          <p:cNvPr id="3" name="Content Placeholder 2"/>
          <p:cNvSpPr>
            <a:spLocks noGrp="1"/>
          </p:cNvSpPr>
          <p:nvPr>
            <p:ph sz="quarter" idx="1"/>
          </p:nvPr>
        </p:nvSpPr>
        <p:spPr>
          <a:xfrm>
            <a:off x="228600" y="1828800"/>
            <a:ext cx="8763000" cy="4724400"/>
          </a:xfrm>
        </p:spPr>
        <p:txBody>
          <a:bodyPr>
            <a:normAutofit fontScale="85000" lnSpcReduction="20000"/>
          </a:bodyPr>
          <a:lstStyle/>
          <a:p>
            <a:pPr algn="just">
              <a:buBlip>
                <a:blip r:embed="rId3"/>
              </a:buBlip>
            </a:pPr>
            <a:r>
              <a:rPr lang="en-US" sz="4000" dirty="0" smtClean="0">
                <a:solidFill>
                  <a:srgbClr val="0070C0"/>
                </a:solidFill>
                <a:latin typeface="Arial Rounded MT Bold" pitchFamily="34" charset="0"/>
              </a:rPr>
              <a:t> </a:t>
            </a:r>
            <a:r>
              <a:rPr lang="en-US" sz="4300" dirty="0" smtClean="0">
                <a:latin typeface="Arial Rounded MT Bold" pitchFamily="34" charset="0"/>
              </a:rPr>
              <a:t>General references like encyclopedias, dictionaries, almanacs, atlases and yearbooks are for inside reading only.</a:t>
            </a:r>
          </a:p>
          <a:p>
            <a:pPr algn="just">
              <a:buBlip>
                <a:blip r:embed="rId3"/>
              </a:buBlip>
            </a:pPr>
            <a:r>
              <a:rPr lang="en-US" sz="4300" dirty="0">
                <a:latin typeface="Arial Rounded MT Bold" pitchFamily="34" charset="0"/>
              </a:rPr>
              <a:t> </a:t>
            </a:r>
            <a:r>
              <a:rPr lang="en-US" sz="4300" dirty="0" smtClean="0">
                <a:latin typeface="Arial Rounded MT Bold" pitchFamily="34" charset="0"/>
              </a:rPr>
              <a:t>Periodicals like journals, magazines, newspapers, leaflets and pamphlets are for inside reading also but could be borrowed for 10 minutes for photocopying purposes.</a:t>
            </a:r>
            <a:endParaRPr lang="en-US" sz="5200" dirty="0" smtClean="0">
              <a:latin typeface="Arial Rounded MT Bold" pitchFamily="34" charset="0"/>
            </a:endParaRPr>
          </a:p>
          <a:p>
            <a:pPr marL="0" indent="0" algn="just">
              <a:buNone/>
            </a:pPr>
            <a:endParaRPr lang="en-US" sz="4800" dirty="0">
              <a:solidFill>
                <a:srgbClr val="FF0000"/>
              </a:solidFill>
              <a:latin typeface="Arial Rounded MT Bold" pitchFamily="34" charset="0"/>
            </a:endParaRPr>
          </a:p>
        </p:txBody>
      </p:sp>
      <p:sp>
        <p:nvSpPr>
          <p:cNvPr id="4" name="TextBox 3"/>
          <p:cNvSpPr txBox="1"/>
          <p:nvPr/>
        </p:nvSpPr>
        <p:spPr>
          <a:xfrm>
            <a:off x="152400" y="152400"/>
            <a:ext cx="876300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dirty="0"/>
          </a:p>
        </p:txBody>
      </p:sp>
      <p:sp>
        <p:nvSpPr>
          <p:cNvPr id="5" name="TextBox 4"/>
          <p:cNvSpPr txBox="1"/>
          <p:nvPr/>
        </p:nvSpPr>
        <p:spPr>
          <a:xfrm>
            <a:off x="304800" y="316468"/>
            <a:ext cx="8763000"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endParaRPr lang="en-US" dirty="0"/>
          </a:p>
        </p:txBody>
      </p:sp>
    </p:spTree>
    <p:extLst>
      <p:ext uri="{BB962C8B-B14F-4D97-AF65-F5344CB8AC3E}">
        <p14:creationId xmlns:p14="http://schemas.microsoft.com/office/powerpoint/2010/main" val="181329839"/>
      </p:ext>
    </p:extLst>
  </p:cSld>
  <p:clrMapOvr>
    <a:masterClrMapping/>
  </p:clrMapOvr>
  <mc:AlternateContent xmlns:mc="http://schemas.openxmlformats.org/markup-compatibility/2006" xmlns:p14="http://schemas.microsoft.com/office/powerpoint/2010/main">
    <mc:Choice Requires="p14">
      <p:transition spd="slow" p14:dur="3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262</TotalTime>
  <Words>454</Words>
  <Application>Microsoft Office PowerPoint</Application>
  <PresentationFormat>On-screen Show (4:3)</PresentationFormat>
  <Paragraphs>79</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Equity</vt:lpstr>
      <vt:lpstr>CAMPUS LIBRARY  AND LEARNING RESOURCE CENTER</vt:lpstr>
      <vt:lpstr>VISION</vt:lpstr>
      <vt:lpstr>MISSION</vt:lpstr>
      <vt:lpstr>GOALS &amp; OBJECTIVES</vt:lpstr>
      <vt:lpstr>Library hours</vt:lpstr>
      <vt:lpstr>How to apply for a library card</vt:lpstr>
      <vt:lpstr>Borrowing procedures</vt:lpstr>
      <vt:lpstr>Borrowing procedures</vt:lpstr>
      <vt:lpstr>Borrowing procedures</vt:lpstr>
      <vt:lpstr>Borrowing procedures</vt:lpstr>
      <vt:lpstr>Fines and Penalties</vt:lpstr>
      <vt:lpstr>Fines and Penalties</vt:lpstr>
      <vt:lpstr>LIBRARY SERVICES</vt:lpstr>
      <vt:lpstr>Library services</vt:lpstr>
      <vt:lpstr>Library services</vt:lpstr>
      <vt:lpstr>Library services</vt:lpstr>
      <vt:lpstr>Library services</vt:lpstr>
      <vt:lpstr>Library Do’s</vt:lpstr>
      <vt:lpstr>Library Don’t’s</vt:lpstr>
      <vt:lpstr>Thank you!  And Enjoy Your Stay Here Where You Will Become the Best that You Can Be!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LIBRARY  AND LEARNING RESOURCE CENTER</dc:title>
  <dc:creator>Tin</dc:creator>
  <cp:lastModifiedBy>ismail - [2010]</cp:lastModifiedBy>
  <cp:revision>41</cp:revision>
  <cp:lastPrinted>2016-08-18T00:48:35Z</cp:lastPrinted>
  <dcterms:created xsi:type="dcterms:W3CDTF">2006-08-16T00:00:00Z</dcterms:created>
  <dcterms:modified xsi:type="dcterms:W3CDTF">2017-09-12T08:54:36Z</dcterms:modified>
</cp:coreProperties>
</file>